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58" r:id="rId5"/>
    <p:sldId id="261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bov Shchelkunova" initials="LS" lastIdx="2" clrIdx="0">
    <p:extLst>
      <p:ext uri="{19B8F6BF-5375-455C-9EA6-DF929625EA0E}">
        <p15:presenceInfo xmlns:p15="http://schemas.microsoft.com/office/powerpoint/2012/main" userId="Liubov Shchelku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36392-7A75-4807-9ACA-60D23B4CBE2D}" type="datetimeFigureOut">
              <a:rPr lang="ru-RU" smtClean="0"/>
              <a:t>31.12.2019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8647-AD38-4AC6-A600-00C2111781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06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DF728-FFE4-4246-BFC4-69E1D5AB1780}" type="datetimeFigureOut">
              <a:rPr lang="ru-RU" smtClean="0"/>
              <a:t>31.12.2019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36B67-B576-4B91-8AD6-C5B2B1CD37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7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36B67-B576-4B91-8AD6-C5B2B1CD37C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05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7F30-60C9-4F4B-A5C1-DB1EBBD43058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3092-9501-44D3-A31E-CF08F6A80136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8BF0-9EA9-4DC3-890A-3A344ED9E4EF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7034-8D58-4E3B-A5C6-AC1A268DA760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B165-DB10-4A6F-AEBF-DEF53988B59D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CE5-16EF-4D9D-AC71-DA2C08CB025B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6D75-F33D-46D8-A67E-8C4B3EC4A6EE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3B14-6BA2-43AB-B9CB-D9965C2E8DB3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61F-D9B0-45EC-84AA-A65F6F4FC9DF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4D6-599B-41C4-90F5-CE5EBBD82E2E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B57A-AD88-462C-BE81-403250075021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40C9-94FB-4414-B2C5-C3574CF72A0F}" type="datetime1">
              <a:rPr lang="ru-RU" smtClean="0"/>
              <a:t>31.12.2019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IL-7 - Interleukin 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hance.net/gallery/40980859/Unbalanced-Bone-Remodeli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 </a:t>
            </a:r>
            <a:r>
              <a:rPr lang="he-IL" sz="3200" dirty="0"/>
              <a:t>סיכום פרויקט במדעי החיים</a:t>
            </a:r>
          </a:p>
          <a:p>
            <a:pPr algn="just" rtl="1"/>
            <a:r>
              <a:rPr lang="he-IL" sz="3200" dirty="0"/>
              <a:t>שינויים </a:t>
            </a:r>
            <a:r>
              <a:rPr lang="he-IL" sz="3200" dirty="0" err="1"/>
              <a:t>בשיחלוף</a:t>
            </a:r>
            <a:r>
              <a:rPr lang="he-IL" sz="3200" dirty="0"/>
              <a:t> העצם בהשפעת </a:t>
            </a:r>
            <a:r>
              <a:rPr lang="en-US" sz="3200" dirty="0"/>
              <a:t>anti-CD20</a:t>
            </a:r>
            <a:endParaRPr lang="he-IL" sz="3200" dirty="0"/>
          </a:p>
          <a:p>
            <a:pPr algn="r"/>
            <a:endParaRPr lang="he-IL" sz="3200" dirty="0"/>
          </a:p>
          <a:p>
            <a:pPr algn="r"/>
            <a:r>
              <a:rPr lang="he-IL" sz="3200" dirty="0"/>
              <a:t>מקום הפרויקט: אוניברסיטת תל אביב, פקולטה לרפואה, מחלקה לביולוגיה תאית והתפתחותית.</a:t>
            </a:r>
          </a:p>
          <a:p>
            <a:pPr algn="r"/>
            <a:endParaRPr lang="he-IL" sz="3200" dirty="0"/>
          </a:p>
          <a:p>
            <a:pPr algn="just" rtl="1"/>
            <a:r>
              <a:rPr lang="he-IL" sz="3200" dirty="0"/>
              <a:t>מנחי הפרויקט: פרופ' דרורית נוימן, ד"ר אלברט קולומנסקי (</a:t>
            </a:r>
            <a:r>
              <a:rPr lang="en-US" sz="3200" dirty="0"/>
              <a:t>M.D.</a:t>
            </a:r>
            <a:r>
              <a:rPr lang="he-IL" sz="3200" dirty="0"/>
              <a:t>, תלמיד לתואר שלישי)</a:t>
            </a:r>
          </a:p>
          <a:p>
            <a:pPr algn="r"/>
            <a:endParaRPr lang="he-IL" sz="3200" dirty="0"/>
          </a:p>
          <a:p>
            <a:pPr algn="r"/>
            <a:r>
              <a:rPr lang="he-IL" sz="3200" dirty="0"/>
              <a:t>מגיש: אנטון גורודוב</a:t>
            </a:r>
            <a:endParaRPr lang="en-US" sz="3200" dirty="0"/>
          </a:p>
          <a:p>
            <a:pPr algn="r"/>
            <a:endParaRPr lang="en-US" sz="3200" dirty="0"/>
          </a:p>
          <a:p>
            <a:pPr algn="r" rtl="1"/>
            <a:r>
              <a:rPr lang="he-IL" sz="3200" dirty="0"/>
              <a:t>תאריך </a:t>
            </a:r>
            <a:r>
              <a:rPr lang="he-IL" sz="3200"/>
              <a:t>הגשה: 31.12.19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389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7101" y="10182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מבוא: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86570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תהליך שחלוף העצם (</a:t>
            </a:r>
            <a:r>
              <a:rPr lang="en-US" sz="2400" dirty="0"/>
              <a:t>remodeling</a:t>
            </a:r>
            <a:r>
              <a:rPr lang="he-IL" sz="2400" dirty="0"/>
              <a:t>) הוא בנייה וספיגה המתרחשים במקביל. </a:t>
            </a:r>
          </a:p>
          <a:p>
            <a:pPr algn="r" rtl="1"/>
            <a:r>
              <a:rPr lang="he-IL" sz="2400" dirty="0"/>
              <a:t>שני סוגי התאים שאחראיים לתהליך זה הם: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 err="1"/>
              <a:t>אוסטאובלסטים</a:t>
            </a:r>
            <a:r>
              <a:rPr lang="he-IL" sz="2400" dirty="0"/>
              <a:t> –בניית העצם.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 err="1"/>
              <a:t>אוסטאוקלסטים</a:t>
            </a:r>
            <a:r>
              <a:rPr lang="he-IL" sz="2400" dirty="0"/>
              <a:t> –ספיגת העצם.</a:t>
            </a:r>
          </a:p>
          <a:p>
            <a:pPr algn="r" rtl="1"/>
            <a:r>
              <a:rPr lang="he-IL" sz="2400" dirty="0"/>
              <a:t>תאי </a:t>
            </a:r>
            <a:r>
              <a:rPr lang="en-US" sz="2400" dirty="0"/>
              <a:t>B</a:t>
            </a:r>
            <a:r>
              <a:rPr lang="he-IL" sz="2400" dirty="0"/>
              <a:t> מבשילים במח העצם ונמצאים בסמוך לתאי העצם האחראיים לתהליך </a:t>
            </a:r>
            <a:r>
              <a:rPr lang="he-IL" sz="2400" dirty="0" err="1"/>
              <a:t>השיחלוף</a:t>
            </a:r>
            <a:r>
              <a:rPr lang="he-IL" sz="2400" dirty="0"/>
              <a:t>. </a:t>
            </a:r>
            <a:r>
              <a:rPr lang="en-US" sz="2400" dirty="0"/>
              <a:t>Rituximab</a:t>
            </a:r>
            <a:r>
              <a:rPr lang="he-IL" sz="2400" dirty="0"/>
              <a:t> היא תרופה המהווה נוגדנים מסוג</a:t>
            </a:r>
            <a:r>
              <a:rPr lang="en-US" sz="2400" dirty="0"/>
              <a:t>         </a:t>
            </a:r>
            <a:r>
              <a:rPr lang="he-IL" sz="2400" dirty="0"/>
              <a:t> </a:t>
            </a:r>
            <a:r>
              <a:rPr lang="en-US" sz="2400" dirty="0"/>
              <a:t>anti-CD20</a:t>
            </a:r>
            <a:r>
              <a:rPr lang="he-IL" sz="2400" dirty="0"/>
              <a:t> הגורמים לסילוק תאי </a:t>
            </a:r>
            <a:r>
              <a:rPr lang="en-US" sz="2400" dirty="0"/>
              <a:t>B</a:t>
            </a:r>
            <a:r>
              <a:rPr lang="he-IL" sz="2400" dirty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90611" y="4077072"/>
            <a:ext cx="3145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/>
              <a:t>תמונה 1: מצבי שחלוף </a:t>
            </a:r>
          </a:p>
          <a:p>
            <a:endParaRPr lang="he-IL" sz="1200" dirty="0"/>
          </a:p>
          <a:p>
            <a:pPr marL="228600" indent="-228600" algn="r" rtl="1">
              <a:buAutoNum type="arabicPeriod"/>
            </a:pPr>
            <a:r>
              <a:rPr lang="he-IL" sz="1200" dirty="0"/>
              <a:t>מצב תקין: תהליך הבנייה והספיגה נמצאים באיזון.</a:t>
            </a:r>
          </a:p>
          <a:p>
            <a:pPr marL="228600" indent="-228600" algn="r" rtl="1">
              <a:buAutoNum type="arabicPeriod"/>
            </a:pPr>
            <a:r>
              <a:rPr lang="he-IL" sz="1200" dirty="0"/>
              <a:t>אוסטאופורוזיס: תהליך הספיגה גבוה מתהליך הבנייה.</a:t>
            </a:r>
          </a:p>
          <a:p>
            <a:pPr marL="228600" indent="-228600" algn="r" rtl="1">
              <a:buAutoNum type="arabicPeriod"/>
            </a:pPr>
            <a:r>
              <a:rPr lang="he-IL" sz="1200" dirty="0"/>
              <a:t>אוסטאופטרוזיס: תהליך הבנייה גבוה מתהליך הספיגה.</a:t>
            </a:r>
          </a:p>
          <a:p>
            <a:pPr marL="228600" indent="-228600" algn="r" rtl="1">
              <a:buAutoNum type="arabicPeriod"/>
            </a:pPr>
            <a:endParaRPr lang="he-IL" sz="1200" dirty="0"/>
          </a:p>
          <a:p>
            <a:pPr marL="228600" indent="-228600" algn="r" rtl="1">
              <a:buAutoNum type="arabicPeriod"/>
            </a:pPr>
            <a:endParaRPr lang="he-IL" sz="1200" dirty="0"/>
          </a:p>
          <a:p>
            <a:pPr algn="r" rtl="1"/>
            <a:r>
              <a:rPr lang="en-US" sz="1200" dirty="0">
                <a:hlinkClick r:id="rId2"/>
              </a:rPr>
              <a:t>https://www.behance.net/gallery/40980859/Unbalanced-Bone-Remodeling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2059" r="41697" b="48635"/>
          <a:stretch/>
        </p:blipFill>
        <p:spPr>
          <a:xfrm>
            <a:off x="437125" y="3933056"/>
            <a:ext cx="5253487" cy="233775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78527" y="6394371"/>
            <a:ext cx="2895600" cy="365125"/>
          </a:xfrm>
        </p:spPr>
        <p:txBody>
          <a:bodyPr/>
          <a:lstStyle/>
          <a:p>
            <a:r>
              <a:rPr lang="en-US" dirty="0"/>
              <a:t>CD-20 - Cluster of Differentiation 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2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3545" y="1316667"/>
            <a:ext cx="7271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he-IL" sz="2400" b="1" u="sng" dirty="0"/>
              <a:t>מטרת הפרויקט</a:t>
            </a:r>
            <a:r>
              <a:rPr lang="he-IL" sz="2400" b="1" dirty="0"/>
              <a:t> </a:t>
            </a:r>
            <a:r>
              <a:rPr lang="he-IL" sz="2400" dirty="0"/>
              <a:t>היא לבדוק האם חל שינוי בביטוי הגנים הקשורים לתהליך שחלוף העצם כאשר מטפלים בעכברים צעירים ב-</a:t>
            </a:r>
            <a:r>
              <a:rPr lang="en-US" sz="2400" dirty="0"/>
              <a:t>.anti-CD20</a:t>
            </a:r>
            <a:endParaRPr lang="ru-RU" sz="2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40044" y="3252776"/>
            <a:ext cx="6358664" cy="1803945"/>
            <a:chOff x="1381688" y="4029217"/>
            <a:chExt cx="6358664" cy="18039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688" y="4438145"/>
              <a:ext cx="1872208" cy="111162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753" y="4154747"/>
              <a:ext cx="2519561" cy="1678415"/>
            </a:xfrm>
            <a:prstGeom prst="rect">
              <a:avLst/>
            </a:prstGeom>
          </p:spPr>
        </p:pic>
        <p:sp>
          <p:nvSpPr>
            <p:cNvPr id="6" name="Выгнутая вверх стрелка 5"/>
            <p:cNvSpPr/>
            <p:nvPr/>
          </p:nvSpPr>
          <p:spPr>
            <a:xfrm>
              <a:off x="2975487" y="4029217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Выгнутая вверх стрелка 6"/>
            <p:cNvSpPr/>
            <p:nvPr/>
          </p:nvSpPr>
          <p:spPr>
            <a:xfrm>
              <a:off x="5221905" y="4056085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4" r="54751" b="10834"/>
            <a:stretch/>
          </p:blipFill>
          <p:spPr>
            <a:xfrm>
              <a:off x="6414066" y="4449522"/>
              <a:ext cx="1326286" cy="1325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5400000">
              <a:off x="5497619" y="4973548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density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962490" y="4449522"/>
              <a:ext cx="0" cy="1325053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40919" y="4807778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26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74038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שיטות: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3E6257A-5427-4892-A1AC-29C63E91A6FE}"/>
              </a:ext>
            </a:extLst>
          </p:cNvPr>
          <p:cNvGrpSpPr/>
          <p:nvPr/>
        </p:nvGrpSpPr>
        <p:grpSpPr>
          <a:xfrm>
            <a:off x="1403648" y="404665"/>
            <a:ext cx="6029910" cy="5899888"/>
            <a:chOff x="2233260" y="799089"/>
            <a:chExt cx="4694907" cy="4677882"/>
          </a:xfrm>
        </p:grpSpPr>
        <p:sp>
          <p:nvSpPr>
            <p:cNvPr id="3" name="TextBox 2"/>
            <p:cNvSpPr txBox="1"/>
            <p:nvPr/>
          </p:nvSpPr>
          <p:spPr>
            <a:xfrm>
              <a:off x="2233260" y="2602314"/>
              <a:ext cx="723519" cy="31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 RNA:</a:t>
              </a:r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33260" y="3649459"/>
              <a:ext cx="818199" cy="31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3. cDNA: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3260" y="4720287"/>
              <a:ext cx="1041632" cy="31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4. qRT-PCR: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3260" y="1477971"/>
              <a:ext cx="1652020" cy="31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Homogenization: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452" y="1190345"/>
              <a:ext cx="720041" cy="7200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88" y="1068753"/>
              <a:ext cx="424740" cy="886821"/>
            </a:xfrm>
            <a:prstGeom prst="rect">
              <a:avLst/>
            </a:prstGeom>
          </p:spPr>
        </p:pic>
        <p:sp>
          <p:nvSpPr>
            <p:cNvPr id="9" name="Выгнутая вверх стрелка 8"/>
            <p:cNvSpPr/>
            <p:nvPr/>
          </p:nvSpPr>
          <p:spPr>
            <a:xfrm>
              <a:off x="4564070" y="1064813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верх стрелка 9"/>
            <p:cNvSpPr/>
            <p:nvPr/>
          </p:nvSpPr>
          <p:spPr>
            <a:xfrm>
              <a:off x="5545628" y="1041516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446" y="1167048"/>
              <a:ext cx="792088" cy="76530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11" t="1" b="-4174"/>
            <a:stretch/>
          </p:blipFill>
          <p:spPr>
            <a:xfrm>
              <a:off x="3003023" y="2349804"/>
              <a:ext cx="355204" cy="874352"/>
            </a:xfrm>
            <a:prstGeom prst="rect">
              <a:avLst/>
            </a:prstGeom>
          </p:spPr>
        </p:pic>
        <p:sp>
          <p:nvSpPr>
            <p:cNvPr id="15" name="Выгнутая вверх стрелка 14"/>
            <p:cNvSpPr/>
            <p:nvPr/>
          </p:nvSpPr>
          <p:spPr>
            <a:xfrm>
              <a:off x="3404634" y="2134503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32123" y="1157620"/>
              <a:ext cx="396044" cy="1255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413" y="2453387"/>
              <a:ext cx="720080" cy="656915"/>
            </a:xfrm>
            <a:prstGeom prst="rect">
              <a:avLst/>
            </a:prstGeom>
          </p:spPr>
        </p:pic>
        <p:sp>
          <p:nvSpPr>
            <p:cNvPr id="18" name="Выгнутая вверх стрелка 17"/>
            <p:cNvSpPr/>
            <p:nvPr/>
          </p:nvSpPr>
          <p:spPr>
            <a:xfrm>
              <a:off x="4801617" y="2202323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333258" y="2420491"/>
              <a:ext cx="689811" cy="689811"/>
              <a:chOff x="3783566" y="2353340"/>
              <a:chExt cx="689811" cy="689811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566" y="2353340"/>
                <a:ext cx="689811" cy="689811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68010" y="2555037"/>
                <a:ext cx="32092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rgbClr val="FF0000"/>
                    </a:solidFill>
                  </a:rPr>
                  <a:t>RNA</a:t>
                </a:r>
                <a:endParaRPr lang="ru-RU" sz="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2962183" y="2327855"/>
              <a:ext cx="396044" cy="1255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2929986" y="3530676"/>
              <a:ext cx="689811" cy="689811"/>
              <a:chOff x="3783566" y="2353340"/>
              <a:chExt cx="689811" cy="689811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566" y="2353340"/>
                <a:ext cx="689811" cy="689811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8010" y="2555037"/>
                <a:ext cx="32092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rgbClr val="FF0000"/>
                    </a:solidFill>
                  </a:rPr>
                  <a:t>RNA</a:t>
                </a:r>
                <a:endParaRPr lang="ru-RU" sz="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Выгнутая вверх стрелка 26"/>
            <p:cNvSpPr/>
            <p:nvPr/>
          </p:nvSpPr>
          <p:spPr>
            <a:xfrm>
              <a:off x="3449718" y="3279612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Выгнутая вверх стрелка 27"/>
            <p:cNvSpPr/>
            <p:nvPr/>
          </p:nvSpPr>
          <p:spPr>
            <a:xfrm>
              <a:off x="4463234" y="3295103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690" y="3574261"/>
              <a:ext cx="762801" cy="685555"/>
            </a:xfrm>
            <a:prstGeom prst="rect">
              <a:avLst/>
            </a:prstGeom>
          </p:spPr>
        </p:pic>
        <p:grpSp>
          <p:nvGrpSpPr>
            <p:cNvPr id="33" name="Группа 32"/>
            <p:cNvGrpSpPr/>
            <p:nvPr/>
          </p:nvGrpSpPr>
          <p:grpSpPr>
            <a:xfrm>
              <a:off x="4827891" y="3546167"/>
              <a:ext cx="689811" cy="689811"/>
              <a:chOff x="3783566" y="3502854"/>
              <a:chExt cx="689811" cy="689811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566" y="3502854"/>
                <a:ext cx="689811" cy="689811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958392" y="3723791"/>
                <a:ext cx="330540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tx2"/>
                    </a:solidFill>
                  </a:rPr>
                  <a:t>cDNA</a:t>
                </a:r>
                <a:endParaRPr lang="ru-RU" sz="5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74892" y="4720287"/>
              <a:ext cx="689811" cy="689811"/>
              <a:chOff x="3783566" y="3502854"/>
              <a:chExt cx="689811" cy="689811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566" y="3502854"/>
                <a:ext cx="689811" cy="68981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958392" y="3723791"/>
                <a:ext cx="330540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tx2"/>
                    </a:solidFill>
                  </a:rPr>
                  <a:t>cDNA</a:t>
                </a:r>
                <a:endParaRPr lang="ru-RU" sz="5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7" name="Выгнутая вверх стрелка 36"/>
            <p:cNvSpPr/>
            <p:nvPr/>
          </p:nvSpPr>
          <p:spPr>
            <a:xfrm>
              <a:off x="3796001" y="4469223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8" name="Выгнутая вверх стрелка 37"/>
            <p:cNvSpPr/>
            <p:nvPr/>
          </p:nvSpPr>
          <p:spPr>
            <a:xfrm>
              <a:off x="4838800" y="4469223"/>
              <a:ext cx="556818" cy="251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472" y="4720287"/>
              <a:ext cx="818377" cy="756684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684" y="4852321"/>
              <a:ext cx="1163086" cy="57762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444773" y="799089"/>
              <a:ext cx="7954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TRISOL- 900 µl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29048" y="1910386"/>
              <a:ext cx="93166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100% Eth – 750 µl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52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6059" y="18864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תוצאות: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67567"/>
            <a:ext cx="5256584" cy="29656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3220" y="764704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עצם שלמה: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442970"/>
            <a:ext cx="7449540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/>
              <a:t>ירידה של כ-25% בביטוי הגן ל-</a:t>
            </a:r>
            <a:r>
              <a:rPr lang="en-US" sz="2400" dirty="0"/>
              <a:t>RANKL</a:t>
            </a:r>
            <a:r>
              <a:rPr lang="he-IL" sz="2400" dirty="0"/>
              <a:t> מובהקת סטטיסטית.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/>
              <a:t>אין שינוי בביטוי הגנים ל-</a:t>
            </a:r>
            <a:r>
              <a:rPr lang="en-US" sz="2400" dirty="0"/>
              <a:t>OPG</a:t>
            </a:r>
            <a:r>
              <a:rPr lang="he-IL" sz="2400" dirty="0"/>
              <a:t> ו-</a:t>
            </a:r>
            <a:r>
              <a:rPr lang="en-US" sz="2400" dirty="0"/>
              <a:t>IL</a:t>
            </a:r>
            <a:r>
              <a:rPr lang="ru-RU" sz="2400" dirty="0"/>
              <a:t>-</a:t>
            </a:r>
            <a:r>
              <a:rPr lang="en-US" sz="2400" dirty="0"/>
              <a:t>7</a:t>
            </a:r>
            <a:r>
              <a:rPr lang="he-IL" sz="2400" dirty="0"/>
              <a:t>.</a:t>
            </a:r>
          </a:p>
          <a:p>
            <a:pPr algn="r" rtl="1"/>
            <a:endParaRPr lang="he-IL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95736" y="5949280"/>
            <a:ext cx="4452516" cy="772195"/>
          </a:xfrm>
        </p:spPr>
        <p:txBody>
          <a:bodyPr/>
          <a:lstStyle/>
          <a:p>
            <a:pPr algn="l"/>
            <a:r>
              <a:rPr lang="en-US" dirty="0"/>
              <a:t>IL-7 - Interleukin 7 </a:t>
            </a:r>
          </a:p>
          <a:p>
            <a:pPr algn="l"/>
            <a:r>
              <a:rPr lang="en-US" dirty="0"/>
              <a:t>RANKL -</a:t>
            </a:r>
            <a:r>
              <a:rPr lang="ru-RU" dirty="0"/>
              <a:t> Receptor activator of nuclear factor kappa-B ligand</a:t>
            </a:r>
            <a:endParaRPr lang="en-US" dirty="0"/>
          </a:p>
          <a:p>
            <a:pPr algn="l"/>
            <a:r>
              <a:rPr lang="ru-RU" dirty="0"/>
              <a:t>OPG</a:t>
            </a:r>
            <a:r>
              <a:rPr lang="en-US" dirty="0"/>
              <a:t> - </a:t>
            </a:r>
            <a:r>
              <a:rPr lang="ru-RU" dirty="0"/>
              <a:t>Osteoprotegerin</a:t>
            </a:r>
          </a:p>
        </p:txBody>
      </p:sp>
    </p:spTree>
    <p:extLst>
      <p:ext uri="{BB962C8B-B14F-4D97-AF65-F5344CB8AC3E}">
        <p14:creationId xmlns:p14="http://schemas.microsoft.com/office/powerpoint/2010/main" val="199097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0076" y="101823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תוצאות: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2330043" cy="35468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131050" y="563488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מח עצם: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64865" y="1057945"/>
            <a:ext cx="700521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/>
              <a:t>ירידה של כ-25% בביטוי הגן ל-</a:t>
            </a:r>
            <a:r>
              <a:rPr lang="en-US" sz="2400" dirty="0"/>
              <a:t>RANKL</a:t>
            </a:r>
            <a:r>
              <a:rPr lang="he-IL" sz="2400" dirty="0"/>
              <a:t> בעלת מובהקות סטטיסטית גבוהה.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400" dirty="0"/>
              <a:t>כמות ה-</a:t>
            </a:r>
            <a:r>
              <a:rPr lang="en-US" sz="2400" dirty="0"/>
              <a:t>cDNA</a:t>
            </a:r>
            <a:r>
              <a:rPr lang="he-IL" sz="2400" dirty="0"/>
              <a:t> שנלקחה במבדקים אלו ( </a:t>
            </a:r>
            <a:r>
              <a:rPr lang="en-US" sz="2400" dirty="0"/>
              <a:t>40 ng</a:t>
            </a:r>
            <a:r>
              <a:rPr lang="he-IL" sz="2400" dirty="0"/>
              <a:t>) היא פי 8 מזו שנלקחה מהעצם השלמה.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6088C5-D6AC-489F-A3C0-4BC81C87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4184104" cy="365125"/>
          </a:xfrm>
        </p:spPr>
        <p:txBody>
          <a:bodyPr/>
          <a:lstStyle/>
          <a:p>
            <a:r>
              <a:rPr lang="en-US" dirty="0"/>
              <a:t>RANKL - Receptor activator of nuclear factor kappa-B ligand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2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0392" y="188640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סיכום: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069" y="1007207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he-IL" sz="2400" dirty="0"/>
              <a:t>בהסתמך על תוצאות המבדקים ניתן להסיק שטיפול  ב-</a:t>
            </a:r>
            <a:r>
              <a:rPr lang="en-US" sz="2400" dirty="0"/>
              <a:t>Rituximab</a:t>
            </a:r>
            <a:r>
              <a:rPr lang="he-IL" sz="2400" dirty="0"/>
              <a:t> יגרום לירידה בביטוי הגן ל-</a:t>
            </a:r>
            <a:r>
              <a:rPr lang="en-US" sz="2400" dirty="0"/>
              <a:t>RANKL</a:t>
            </a:r>
            <a:r>
              <a:rPr lang="he-IL" sz="2400" dirty="0"/>
              <a:t> שמהווה גורם חשוב בספיגת העצם. הדבר יגרום לירידה בספיגת העצם ע"י </a:t>
            </a:r>
            <a:r>
              <a:rPr lang="he-IL" sz="2400" dirty="0" err="1"/>
              <a:t>האוסטאוקלסטים</a:t>
            </a:r>
            <a:r>
              <a:rPr lang="he-IL" sz="2400" dirty="0"/>
              <a:t> ולעלייה בצפיפות העצם אצל עכברים צעירים.</a:t>
            </a:r>
            <a:endParaRPr lang="ru-RU" sz="24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546D5B-24D4-4D95-9350-75621543A541}"/>
              </a:ext>
            </a:extLst>
          </p:cNvPr>
          <p:cNvGrpSpPr/>
          <p:nvPr/>
        </p:nvGrpSpPr>
        <p:grpSpPr>
          <a:xfrm>
            <a:off x="1044018" y="841062"/>
            <a:ext cx="3960030" cy="4893544"/>
            <a:chOff x="1044018" y="841062"/>
            <a:chExt cx="3960030" cy="4893544"/>
          </a:xfrm>
        </p:grpSpPr>
        <p:sp>
          <p:nvSpPr>
            <p:cNvPr id="13" name="TextBox 12"/>
            <p:cNvSpPr txBox="1"/>
            <p:nvPr/>
          </p:nvSpPr>
          <p:spPr>
            <a:xfrm>
              <a:off x="1559536" y="859123"/>
              <a:ext cx="11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anti-CD20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2075" y="841062"/>
              <a:ext cx="913658" cy="433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Saline</a:t>
              </a:r>
              <a:endParaRPr lang="ru-RU" dirty="0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1866" r="91184" b="49545"/>
            <a:stretch/>
          </p:blipFill>
          <p:spPr>
            <a:xfrm>
              <a:off x="1106418" y="1275301"/>
              <a:ext cx="1922813" cy="30698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1866" r="91184" b="49545"/>
            <a:stretch/>
          </p:blipFill>
          <p:spPr>
            <a:xfrm flipH="1">
              <a:off x="3081235" y="1273862"/>
              <a:ext cx="1922813" cy="30698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3" name="Овал 42"/>
            <p:cNvSpPr/>
            <p:nvPr/>
          </p:nvSpPr>
          <p:spPr>
            <a:xfrm>
              <a:off x="2028439" y="3066897"/>
              <a:ext cx="219069" cy="21634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063497" y="3159166"/>
              <a:ext cx="74475" cy="4314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364784" y="2429391"/>
              <a:ext cx="219069" cy="21634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368203" y="2516426"/>
              <a:ext cx="74475" cy="4314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629472" y="2546423"/>
              <a:ext cx="219069" cy="21634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664531" y="2638691"/>
              <a:ext cx="74475" cy="4314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046708" y="3820411"/>
              <a:ext cx="514369" cy="2806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251559" y="3977127"/>
              <a:ext cx="32658" cy="58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406766" y="3888696"/>
              <a:ext cx="32658" cy="58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149582" y="3903886"/>
              <a:ext cx="32658" cy="58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284218" y="3874409"/>
              <a:ext cx="32658" cy="58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373294" y="3977127"/>
              <a:ext cx="32658" cy="58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814584" y="3623839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745197" y="3004068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469113" y="3471320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131954" y="3507375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831075" y="3075016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351269" y="2681559"/>
              <a:ext cx="217285" cy="2345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1" name="Прямая со стрелкой 60"/>
            <p:cNvCxnSpPr>
              <a:stCxn id="60" idx="0"/>
              <a:endCxn id="63" idx="4"/>
            </p:cNvCxnSpPr>
            <p:nvPr/>
          </p:nvCxnSpPr>
          <p:spPr>
            <a:xfrm flipV="1">
              <a:off x="1459912" y="2112721"/>
              <a:ext cx="131542" cy="5688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80" t="4163" r="44115" b="77461"/>
            <a:stretch/>
          </p:blipFill>
          <p:spPr>
            <a:xfrm>
              <a:off x="1169735" y="1295225"/>
              <a:ext cx="843437" cy="817496"/>
            </a:xfrm>
            <a:prstGeom prst="ellipse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1169735" y="1295225"/>
              <a:ext cx="843437" cy="8174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75428" y="2251651"/>
              <a:ext cx="641661" cy="21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RANKL ↓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61409" y="2887335"/>
              <a:ext cx="641661" cy="21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RANKL ↓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75624" y="2372606"/>
              <a:ext cx="641661" cy="21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RANKL ↓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7" name="Группа 66"/>
            <p:cNvGrpSpPr/>
            <p:nvPr/>
          </p:nvGrpSpPr>
          <p:grpSpPr>
            <a:xfrm flipH="1">
              <a:off x="3858632" y="3075016"/>
              <a:ext cx="219069" cy="216343"/>
              <a:chOff x="2195736" y="2191648"/>
              <a:chExt cx="216024" cy="229240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2195736" y="2191648"/>
                <a:ext cx="216024" cy="22924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  <p:sp>
            <p:nvSpPr>
              <p:cNvPr id="132" name="Овал 131"/>
              <p:cNvSpPr/>
              <p:nvPr/>
            </p:nvSpPr>
            <p:spPr>
              <a:xfrm>
                <a:off x="2230308" y="2289416"/>
                <a:ext cx="73440" cy="4571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 flipH="1">
              <a:off x="3553926" y="2432276"/>
              <a:ext cx="219069" cy="216343"/>
              <a:chOff x="2195736" y="2191648"/>
              <a:chExt cx="216024" cy="229240"/>
            </a:xfrm>
          </p:grpSpPr>
          <p:sp>
            <p:nvSpPr>
              <p:cNvPr id="129" name="Овал 128"/>
              <p:cNvSpPr/>
              <p:nvPr/>
            </p:nvSpPr>
            <p:spPr>
              <a:xfrm>
                <a:off x="2195736" y="2191648"/>
                <a:ext cx="216024" cy="22924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  <p:sp>
            <p:nvSpPr>
              <p:cNvPr id="130" name="Овал 129"/>
              <p:cNvSpPr/>
              <p:nvPr/>
            </p:nvSpPr>
            <p:spPr>
              <a:xfrm>
                <a:off x="2230308" y="2289416"/>
                <a:ext cx="73440" cy="4571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 flipH="1">
              <a:off x="4257599" y="2554541"/>
              <a:ext cx="219069" cy="216343"/>
              <a:chOff x="2195736" y="2191648"/>
              <a:chExt cx="216024" cy="229240"/>
            </a:xfrm>
          </p:grpSpPr>
          <p:sp>
            <p:nvSpPr>
              <p:cNvPr id="127" name="Овал 126"/>
              <p:cNvSpPr/>
              <p:nvPr/>
            </p:nvSpPr>
            <p:spPr>
              <a:xfrm>
                <a:off x="2195736" y="2191648"/>
                <a:ext cx="216024" cy="22924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2230308" y="2289416"/>
                <a:ext cx="73440" cy="4571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 flipH="1">
              <a:off x="3545062" y="3828530"/>
              <a:ext cx="514369" cy="280609"/>
              <a:chOff x="1259632" y="2780928"/>
              <a:chExt cx="720080" cy="360040"/>
            </a:xfrm>
          </p:grpSpPr>
          <p:sp>
            <p:nvSpPr>
              <p:cNvPr id="121" name="Овал 120"/>
              <p:cNvSpPr/>
              <p:nvPr/>
            </p:nvSpPr>
            <p:spPr>
              <a:xfrm>
                <a:off x="1259632" y="2780928"/>
                <a:ext cx="720080" cy="3600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1546410" y="2982005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1763688" y="2868542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1403648" y="2888032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592129" y="2850211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716829" y="2982005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</p:grpSp>
        <p:sp>
          <p:nvSpPr>
            <p:cNvPr id="71" name="Овал 70"/>
            <p:cNvSpPr/>
            <p:nvPr/>
          </p:nvSpPr>
          <p:spPr>
            <a:xfrm flipH="1">
              <a:off x="4508734" y="3480990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72" name="Овал 71"/>
            <p:cNvSpPr/>
            <p:nvPr/>
          </p:nvSpPr>
          <p:spPr>
            <a:xfrm flipH="1">
              <a:off x="4310990" y="3320312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73" name="Овал 72"/>
            <p:cNvSpPr/>
            <p:nvPr/>
          </p:nvSpPr>
          <p:spPr>
            <a:xfrm flipH="1">
              <a:off x="3463965" y="3508445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74" name="Овал 73"/>
            <p:cNvSpPr/>
            <p:nvPr/>
          </p:nvSpPr>
          <p:spPr>
            <a:xfrm flipH="1">
              <a:off x="3306821" y="3217110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75" name="Овал 74"/>
            <p:cNvSpPr/>
            <p:nvPr/>
          </p:nvSpPr>
          <p:spPr>
            <a:xfrm flipH="1">
              <a:off x="3978471" y="3507376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76" name="Овал 75"/>
            <p:cNvSpPr/>
            <p:nvPr/>
          </p:nvSpPr>
          <p:spPr>
            <a:xfrm flipH="1">
              <a:off x="4576648" y="2692940"/>
              <a:ext cx="217285" cy="2345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cxnSp>
          <p:nvCxnSpPr>
            <p:cNvPr id="77" name="Прямая со стрелкой 76"/>
            <p:cNvCxnSpPr>
              <a:stCxn id="76" idx="0"/>
            </p:cNvCxnSpPr>
            <p:nvPr/>
          </p:nvCxnSpPr>
          <p:spPr>
            <a:xfrm flipH="1" flipV="1">
              <a:off x="4566175" y="2112722"/>
              <a:ext cx="119116" cy="5802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/>
            <p:cNvGrpSpPr/>
            <p:nvPr/>
          </p:nvGrpSpPr>
          <p:grpSpPr>
            <a:xfrm>
              <a:off x="4127250" y="1300247"/>
              <a:ext cx="842059" cy="820412"/>
              <a:chOff x="7668343" y="1816062"/>
              <a:chExt cx="685802" cy="698462"/>
            </a:xfrm>
          </p:grpSpPr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41" t="16405" r="58165" b="52337"/>
              <a:stretch/>
            </p:blipFill>
            <p:spPr>
              <a:xfrm>
                <a:off x="7668344" y="1816062"/>
                <a:ext cx="685801" cy="698462"/>
              </a:xfrm>
              <a:prstGeom prst="ellipse">
                <a:avLst/>
              </a:prstGeom>
            </p:spPr>
          </p:pic>
          <p:sp>
            <p:nvSpPr>
              <p:cNvPr id="120" name="Овал 119"/>
              <p:cNvSpPr/>
              <p:nvPr/>
            </p:nvSpPr>
            <p:spPr>
              <a:xfrm flipH="1">
                <a:off x="7668343" y="1824242"/>
                <a:ext cx="666591" cy="6723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u="sng" dirty="0"/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3758602" y="3660964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3148415" y="2878971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267786" y="3615720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487117" y="2958664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297858" y="3860706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3258749" y="2168402"/>
              <a:ext cx="205216" cy="191456"/>
              <a:chOff x="1563178" y="669675"/>
              <a:chExt cx="216024" cy="229240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1563178" y="669675"/>
                <a:ext cx="216024" cy="22924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1613264" y="761435"/>
                <a:ext cx="72008" cy="4571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3395315" y="2733572"/>
              <a:ext cx="205216" cy="191456"/>
              <a:chOff x="1563178" y="669675"/>
              <a:chExt cx="216024" cy="229240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1563178" y="669675"/>
                <a:ext cx="216024" cy="22924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1613264" y="761435"/>
                <a:ext cx="72008" cy="4571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3618755" y="3422388"/>
              <a:ext cx="205216" cy="191456"/>
              <a:chOff x="1563178" y="669675"/>
              <a:chExt cx="216024" cy="229240"/>
            </a:xfrm>
          </p:grpSpPr>
          <p:sp>
            <p:nvSpPr>
              <p:cNvPr id="113" name="Овал 112"/>
              <p:cNvSpPr/>
              <p:nvPr/>
            </p:nvSpPr>
            <p:spPr>
              <a:xfrm>
                <a:off x="1563178" y="669675"/>
                <a:ext cx="216024" cy="22924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1613264" y="761435"/>
                <a:ext cx="72008" cy="4571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3728122" y="2094554"/>
              <a:ext cx="205216" cy="191456"/>
              <a:chOff x="1563178" y="669675"/>
              <a:chExt cx="216024" cy="229240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1563178" y="669675"/>
                <a:ext cx="216024" cy="22924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1613264" y="761435"/>
                <a:ext cx="72008" cy="4571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8" name="Группа 87"/>
            <p:cNvGrpSpPr/>
            <p:nvPr/>
          </p:nvGrpSpPr>
          <p:grpSpPr>
            <a:xfrm>
              <a:off x="3978471" y="2761765"/>
              <a:ext cx="205216" cy="191456"/>
              <a:chOff x="1563178" y="669675"/>
              <a:chExt cx="216024" cy="229240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1563178" y="669675"/>
                <a:ext cx="216024" cy="22924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613264" y="761435"/>
                <a:ext cx="72008" cy="4571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4229207" y="2269033"/>
              <a:ext cx="205216" cy="191456"/>
              <a:chOff x="1563178" y="669675"/>
              <a:chExt cx="216024" cy="229240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1563178" y="669675"/>
                <a:ext cx="216024" cy="22924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1613264" y="761435"/>
                <a:ext cx="72008" cy="4571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1683229" y="2264021"/>
              <a:ext cx="205216" cy="9572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291042" y="2065980"/>
              <a:ext cx="205216" cy="9572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2691449" y="2246699"/>
              <a:ext cx="205216" cy="9572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946027" y="2744865"/>
              <a:ext cx="205216" cy="9572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2508594" y="2788048"/>
              <a:ext cx="205216" cy="9572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693846" y="3187512"/>
              <a:ext cx="205216" cy="9572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3051102" y="1286340"/>
              <a:ext cx="0" cy="30587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Овал 96"/>
            <p:cNvSpPr/>
            <p:nvPr/>
          </p:nvSpPr>
          <p:spPr>
            <a:xfrm>
              <a:off x="3273809" y="2468843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2894" y="1559367"/>
              <a:ext cx="882166" cy="28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Density ↑</a:t>
              </a:r>
              <a:endParaRPr lang="ru-RU" sz="1000" dirty="0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4069904" y="2767226"/>
              <a:ext cx="393737" cy="1144779"/>
            </a:xfrm>
            <a:custGeom>
              <a:avLst/>
              <a:gdLst>
                <a:gd name="connsiteX0" fmla="*/ 304800 w 345471"/>
                <a:gd name="connsiteY0" fmla="*/ 0 h 985837"/>
                <a:gd name="connsiteX1" fmla="*/ 319087 w 345471"/>
                <a:gd name="connsiteY1" fmla="*/ 685800 h 985837"/>
                <a:gd name="connsiteX2" fmla="*/ 0 w 345471"/>
                <a:gd name="connsiteY2" fmla="*/ 985837 h 98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471" h="985837">
                  <a:moveTo>
                    <a:pt x="304800" y="0"/>
                  </a:moveTo>
                  <a:cubicBezTo>
                    <a:pt x="337343" y="260747"/>
                    <a:pt x="369887" y="521494"/>
                    <a:pt x="319087" y="685800"/>
                  </a:cubicBezTo>
                  <a:cubicBezTo>
                    <a:pt x="268287" y="850106"/>
                    <a:pt x="134143" y="917971"/>
                    <a:pt x="0" y="985837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3886363" y="3291359"/>
              <a:ext cx="45719" cy="537171"/>
            </a:xfrm>
            <a:custGeom>
              <a:avLst/>
              <a:gdLst>
                <a:gd name="connsiteX0" fmla="*/ 52543 w 52543"/>
                <a:gd name="connsiteY0" fmla="*/ 0 h 428625"/>
                <a:gd name="connsiteX1" fmla="*/ 156 w 52543"/>
                <a:gd name="connsiteY1" fmla="*/ 223837 h 428625"/>
                <a:gd name="connsiteX2" fmla="*/ 38256 w 52543"/>
                <a:gd name="connsiteY2" fmla="*/ 4286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43" h="428625">
                  <a:moveTo>
                    <a:pt x="52543" y="0"/>
                  </a:moveTo>
                  <a:cubicBezTo>
                    <a:pt x="27540" y="76200"/>
                    <a:pt x="2537" y="152400"/>
                    <a:pt x="156" y="223837"/>
                  </a:cubicBezTo>
                  <a:cubicBezTo>
                    <a:pt x="-2225" y="295274"/>
                    <a:pt x="23175" y="364331"/>
                    <a:pt x="38256" y="428625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3239673" y="2575510"/>
              <a:ext cx="422396" cy="1223544"/>
            </a:xfrm>
            <a:custGeom>
              <a:avLst/>
              <a:gdLst>
                <a:gd name="connsiteX0" fmla="*/ 263421 w 368196"/>
                <a:gd name="connsiteY0" fmla="*/ 0 h 1081088"/>
                <a:gd name="connsiteX1" fmla="*/ 1483 w 368196"/>
                <a:gd name="connsiteY1" fmla="*/ 180975 h 1081088"/>
                <a:gd name="connsiteX2" fmla="*/ 368196 w 368196"/>
                <a:gd name="connsiteY2" fmla="*/ 1081088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196" h="1081088">
                  <a:moveTo>
                    <a:pt x="263421" y="0"/>
                  </a:moveTo>
                  <a:cubicBezTo>
                    <a:pt x="123721" y="397"/>
                    <a:pt x="-15979" y="794"/>
                    <a:pt x="1483" y="180975"/>
                  </a:cubicBezTo>
                  <a:cubicBezTo>
                    <a:pt x="18945" y="361156"/>
                    <a:pt x="353909" y="915988"/>
                    <a:pt x="368196" y="1081088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3359726" y="2631257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302101" y="3043902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Полилиния 103"/>
            <p:cNvSpPr/>
            <p:nvPr/>
          </p:nvSpPr>
          <p:spPr>
            <a:xfrm flipH="1">
              <a:off x="2445869" y="2575510"/>
              <a:ext cx="484000" cy="1244901"/>
            </a:xfrm>
            <a:custGeom>
              <a:avLst/>
              <a:gdLst>
                <a:gd name="connsiteX0" fmla="*/ 263421 w 368196"/>
                <a:gd name="connsiteY0" fmla="*/ 0 h 1081088"/>
                <a:gd name="connsiteX1" fmla="*/ 1483 w 368196"/>
                <a:gd name="connsiteY1" fmla="*/ 180975 h 1081088"/>
                <a:gd name="connsiteX2" fmla="*/ 368196 w 368196"/>
                <a:gd name="connsiteY2" fmla="*/ 1081088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196" h="1081088">
                  <a:moveTo>
                    <a:pt x="263421" y="0"/>
                  </a:moveTo>
                  <a:cubicBezTo>
                    <a:pt x="123721" y="397"/>
                    <a:pt x="-15979" y="794"/>
                    <a:pt x="1483" y="180975"/>
                  </a:cubicBezTo>
                  <a:cubicBezTo>
                    <a:pt x="18945" y="361156"/>
                    <a:pt x="353909" y="915988"/>
                    <a:pt x="368196" y="1081088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олилиния 104"/>
            <p:cNvSpPr/>
            <p:nvPr/>
          </p:nvSpPr>
          <p:spPr>
            <a:xfrm flipH="1">
              <a:off x="2212455" y="3272731"/>
              <a:ext cx="45719" cy="526324"/>
            </a:xfrm>
            <a:custGeom>
              <a:avLst/>
              <a:gdLst>
                <a:gd name="connsiteX0" fmla="*/ 52543 w 52543"/>
                <a:gd name="connsiteY0" fmla="*/ 0 h 428625"/>
                <a:gd name="connsiteX1" fmla="*/ 156 w 52543"/>
                <a:gd name="connsiteY1" fmla="*/ 223837 h 428625"/>
                <a:gd name="connsiteX2" fmla="*/ 38256 w 52543"/>
                <a:gd name="connsiteY2" fmla="*/ 4286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43" h="428625">
                  <a:moveTo>
                    <a:pt x="52543" y="0"/>
                  </a:moveTo>
                  <a:cubicBezTo>
                    <a:pt x="27540" y="76200"/>
                    <a:pt x="2537" y="152400"/>
                    <a:pt x="156" y="223837"/>
                  </a:cubicBezTo>
                  <a:cubicBezTo>
                    <a:pt x="-2225" y="295274"/>
                    <a:pt x="23175" y="364331"/>
                    <a:pt x="38256" y="428625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Полилиния 105"/>
            <p:cNvSpPr/>
            <p:nvPr/>
          </p:nvSpPr>
          <p:spPr>
            <a:xfrm flipH="1">
              <a:off x="1646825" y="2756577"/>
              <a:ext cx="367564" cy="1176785"/>
            </a:xfrm>
            <a:custGeom>
              <a:avLst/>
              <a:gdLst>
                <a:gd name="connsiteX0" fmla="*/ 304800 w 345471"/>
                <a:gd name="connsiteY0" fmla="*/ 0 h 985837"/>
                <a:gd name="connsiteX1" fmla="*/ 319087 w 345471"/>
                <a:gd name="connsiteY1" fmla="*/ 685800 h 985837"/>
                <a:gd name="connsiteX2" fmla="*/ 0 w 345471"/>
                <a:gd name="connsiteY2" fmla="*/ 985837 h 98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471" h="985837">
                  <a:moveTo>
                    <a:pt x="304800" y="0"/>
                  </a:moveTo>
                  <a:cubicBezTo>
                    <a:pt x="337343" y="260747"/>
                    <a:pt x="369887" y="521494"/>
                    <a:pt x="319087" y="685800"/>
                  </a:cubicBezTo>
                  <a:cubicBezTo>
                    <a:pt x="268287" y="850106"/>
                    <a:pt x="134143" y="917971"/>
                    <a:pt x="0" y="985837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242830" y="4671176"/>
              <a:ext cx="67915" cy="742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18856" y="4555203"/>
              <a:ext cx="738484" cy="32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RANKL</a:t>
              </a:r>
              <a:endParaRPr lang="ru-RU" sz="1200"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4199869" y="5059403"/>
              <a:ext cx="271662" cy="244595"/>
              <a:chOff x="5605063" y="3926705"/>
              <a:chExt cx="221251" cy="208237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5605063" y="3926705"/>
                <a:ext cx="221251" cy="20823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656361" y="4010058"/>
                <a:ext cx="73750" cy="4153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82459" y="5033281"/>
              <a:ext cx="634168" cy="32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 cell</a:t>
              </a:r>
              <a:endParaRPr lang="ru-RU" sz="1200" dirty="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2167925" y="5059124"/>
              <a:ext cx="265244" cy="269265"/>
              <a:chOff x="4041138" y="3933056"/>
              <a:chExt cx="216024" cy="229240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4041138" y="3933056"/>
                <a:ext cx="216024" cy="22924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4123406" y="4042343"/>
                <a:ext cx="73440" cy="4571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44018" y="5026227"/>
              <a:ext cx="1049073" cy="32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Osteoblast</a:t>
              </a:r>
              <a:endParaRPr lang="ru-RU" sz="1200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067824" y="4473823"/>
              <a:ext cx="884148" cy="422902"/>
              <a:chOff x="3768050" y="3417827"/>
              <a:chExt cx="720080" cy="3600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3768050" y="3417827"/>
                <a:ext cx="720080" cy="3600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4054828" y="3618904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4272106" y="3505441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3912066" y="3524931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100547" y="3487110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4225247" y="3618904"/>
                <a:ext cx="45719" cy="7564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59440" y="4497859"/>
              <a:ext cx="1049073" cy="32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Osteoclast</a:t>
              </a:r>
              <a:endParaRPr lang="ru-RU" sz="12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219613" y="5638877"/>
              <a:ext cx="205216" cy="9572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52186" y="5531522"/>
            <a:ext cx="1077021" cy="32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Dead B cell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0352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0272" y="164348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תוכניות לעתיד: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5306" y="849481"/>
            <a:ext cx="764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he-IL" sz="2400" dirty="0"/>
              <a:t>בדיקת גנים נוספים אשר שינוי בביטוי שלהם עשוי להסביר את הפנוטיפ הגרמי שמתקבל כתוצאה מהטיפול ב-</a:t>
            </a:r>
            <a:r>
              <a:rPr lang="en-US" sz="2400" dirty="0"/>
              <a:t>anti-CD20</a:t>
            </a:r>
            <a:r>
              <a:rPr lang="he-IL" sz="2400" dirty="0"/>
              <a:t>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BB03F-5B78-4A83-824B-B9F9408343FA}"/>
              </a:ext>
            </a:extLst>
          </p:cNvPr>
          <p:cNvSpPr txBox="1"/>
          <p:nvPr/>
        </p:nvSpPr>
        <p:spPr>
          <a:xfrm>
            <a:off x="1711394" y="3048679"/>
            <a:ext cx="64937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1">
              <a:buAutoNum type="arabicPeriod"/>
            </a:pPr>
            <a:r>
              <a:rPr lang="en-US" sz="2400" dirty="0"/>
              <a:t>RANK</a:t>
            </a:r>
            <a:r>
              <a:rPr lang="he-IL" sz="2400" dirty="0"/>
              <a:t> - </a:t>
            </a:r>
            <a:r>
              <a:rPr lang="en-US" sz="2400" dirty="0"/>
              <a:t>Receptor activator of nuclear factor κ B</a:t>
            </a:r>
            <a:endParaRPr lang="he-IL" sz="2400" dirty="0"/>
          </a:p>
          <a:p>
            <a:pPr marL="457200" indent="-457200" algn="r" rtl="1">
              <a:buAutoNum type="arabicPeriod"/>
            </a:pPr>
            <a:endParaRPr lang="he-IL" sz="2400" dirty="0"/>
          </a:p>
          <a:p>
            <a:pPr marL="457200" indent="-457200" algn="r" rtl="1">
              <a:buAutoNum type="arabicPeriod"/>
            </a:pPr>
            <a:r>
              <a:rPr lang="en-US" sz="2400" dirty="0"/>
              <a:t>TNF</a:t>
            </a:r>
            <a:r>
              <a:rPr lang="he-IL" sz="2400" dirty="0"/>
              <a:t> - </a:t>
            </a:r>
            <a:r>
              <a:rPr lang="en-US" sz="2400" dirty="0"/>
              <a:t>Tumor necrosis factor alpha</a:t>
            </a:r>
            <a:endParaRPr lang="he-IL" sz="2400" dirty="0"/>
          </a:p>
          <a:p>
            <a:pPr marL="457200" indent="-457200" algn="r" rtl="1">
              <a:buAutoNum type="arabicPeriod"/>
            </a:pPr>
            <a:endParaRPr lang="he-IL" sz="2400" dirty="0"/>
          </a:p>
          <a:p>
            <a:pPr marL="457200" indent="-457200" algn="r" rtl="1">
              <a:buAutoNum type="arabicPeriod"/>
            </a:pPr>
            <a:r>
              <a:rPr lang="en-US" sz="2400" dirty="0"/>
              <a:t>SOST</a:t>
            </a:r>
            <a:r>
              <a:rPr lang="he-IL" sz="2400" dirty="0"/>
              <a:t> - </a:t>
            </a:r>
            <a:r>
              <a:rPr lang="en-US" sz="2400" dirty="0"/>
              <a:t>Sclerostin 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2E244-910D-4A35-BBA5-65BFA24A6E30}"/>
              </a:ext>
            </a:extLst>
          </p:cNvPr>
          <p:cNvSpPr txBox="1"/>
          <p:nvPr/>
        </p:nvSpPr>
        <p:spPr>
          <a:xfrm>
            <a:off x="2720736" y="2133746"/>
            <a:ext cx="555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הגנים שיכולים להיות מעורבים במנגנונים הם: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8238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E710E8D5-20DF-40BD-9760-B07D18FF376D}"/>
</file>

<file path=customXml/itemProps2.xml><?xml version="1.0" encoding="utf-8"?>
<ds:datastoreItem xmlns:ds="http://schemas.openxmlformats.org/officeDocument/2006/customXml" ds:itemID="{95A58554-2953-413D-9915-57AE0956F791}"/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403</Words>
  <Application>Microsoft Office PowerPoint</Application>
  <PresentationFormat>Экран (4:3)</PresentationFormat>
  <Paragraphs>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שינויים בשיחלוף העצם בהשפעת anti-CD20</dc:title>
  <dc:creator>Anton</dc:creator>
  <cp:keywords/>
  <dc:description/>
  <cp:lastModifiedBy>Liubov Shchelkunova</cp:lastModifiedBy>
  <cp:revision>74</cp:revision>
  <dcterms:created xsi:type="dcterms:W3CDTF">2019-12-21T20:39:41Z</dcterms:created>
  <dcterms:modified xsi:type="dcterms:W3CDTF">2019-12-31T01:08:49Z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-1580429713</vt:i4>
  </property>
  <property fmtid="{D5CDD505-2E9C-101B-9397-08002B2CF9AE}" pid="3" name="_NewReviewCycle">
    <vt:lpwstr/>
  </property>
  <property fmtid="{D5CDD505-2E9C-101B-9397-08002B2CF9AE}" pid="4" name="_EmailSubject">
    <vt:lpwstr>אנטון גורדון: סיום פרויקט מחקר במדעי החיים</vt:lpwstr>
  </property>
  <property fmtid="{D5CDD505-2E9C-101B-9397-08002B2CF9AE}" pid="5" name="_AuthorEmail">
    <vt:lpwstr>anatba@openu.ac.il</vt:lpwstr>
  </property>
  <property fmtid="{D5CDD505-2E9C-101B-9397-08002B2CF9AE}" pid="6" name="_AuthorEmailDisplayName">
    <vt:lpwstr>Anat Barnea</vt:lpwstr>
  </property>
  <property fmtid="{D5CDD505-2E9C-101B-9397-08002B2CF9AE}" pid="7" name="ContentTypeId">
    <vt:lpwstr>0x010100D6F61E74F7254FFAACE179AD514BF94B00E5BAFAE9EC481B44A887128AEA8B460D</vt:lpwstr>
  </property>
</Properties>
</file>